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3"/>
    <p:sldId id="258" r:id="rId4"/>
    <p:sldId id="262" r:id="rId5"/>
    <p:sldId id="257" r:id="rId6"/>
    <p:sldId id="274" r:id="rId7"/>
    <p:sldId id="277" r:id="rId8"/>
    <p:sldId id="259" r:id="rId9"/>
    <p:sldId id="260" r:id="rId10"/>
    <p:sldId id="266" r:id="rId11"/>
    <p:sldId id="265" r:id="rId12"/>
    <p:sldId id="278" r:id="rId13"/>
    <p:sldId id="279" r:id="rId14"/>
    <p:sldId id="280" r:id="rId15"/>
    <p:sldId id="263" r:id="rId16"/>
    <p:sldId id="267" r:id="rId17"/>
    <p:sldId id="264" r:id="rId18"/>
    <p:sldId id="268" r:id="rId19"/>
    <p:sldId id="269" r:id="rId20"/>
    <p:sldId id="270" r:id="rId21"/>
    <p:sldId id="271" r:id="rId22"/>
    <p:sldId id="272" r:id="rId23"/>
    <p:sldId id="273" r:id="rId24"/>
    <p:sldId id="281" r:id="rId25"/>
    <p:sldId id="295" r:id="rId26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90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6.xml"/><Relationship Id="rId6" Type="http://schemas.openxmlformats.org/officeDocument/2006/relationships/image" Target="../media/image25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26.png"/><Relationship Id="rId1" Type="http://schemas.openxmlformats.org/officeDocument/2006/relationships/tags" Target="../tags/tag8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Anti</a:t>
            </a:r>
            <a:r>
              <a:rPr lang="en-US" altLang="zh-CN"/>
              <a:t>UAV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汇报人</a:t>
            </a:r>
            <a:r>
              <a:rPr lang="en-US" altLang="zh-CN"/>
              <a:t>：</a:t>
            </a:r>
            <a:r>
              <a:rPr lang="zh-CN" altLang="en-US"/>
              <a:t>秦良宇</a:t>
            </a:r>
            <a:r>
              <a:rPr lang="en-US" altLang="zh-CN"/>
              <a:t>、</a:t>
            </a:r>
            <a:r>
              <a:rPr lang="zh-CN" altLang="en-US"/>
              <a:t>杨超然、何子航</a:t>
            </a:r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yolov11 </a:t>
            </a:r>
            <a:r>
              <a:rPr lang="zh-CN" altLang="en-US"/>
              <a:t>算法</a:t>
            </a:r>
            <a:r>
              <a:rPr lang="zh-CN" altLang="en-US"/>
              <a:t>概括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yolov8</a:t>
            </a:r>
            <a:r>
              <a:rPr lang="zh-CN" altLang="en-US"/>
              <a:t>对比</a:t>
            </a:r>
            <a:r>
              <a:rPr lang="en-US" altLang="zh-CN"/>
              <a:t>yolov5</a:t>
            </a:r>
            <a:endParaRPr lang="en-US" altLang="zh-CN"/>
          </a:p>
          <a:p>
            <a:pPr lvl="1"/>
            <a:r>
              <a:rPr lang="en-US" altLang="zh-CN"/>
              <a:t>Backbone</a:t>
            </a:r>
            <a:r>
              <a:rPr lang="zh-CN" altLang="en-US"/>
              <a:t>将</a:t>
            </a:r>
            <a:r>
              <a:rPr lang="en-US" altLang="zh-CN"/>
              <a:t>C3</a:t>
            </a:r>
            <a:r>
              <a:rPr lang="zh-CN" altLang="en-US"/>
              <a:t>模块替换成了</a:t>
            </a:r>
            <a:r>
              <a:rPr lang="en-US" altLang="zh-CN"/>
              <a:t>C2f</a:t>
            </a:r>
            <a:r>
              <a:rPr lang="zh-CN" altLang="en-US"/>
              <a:t>模块，实现了进一步轻量化，同时沿用</a:t>
            </a:r>
            <a:r>
              <a:rPr lang="en-US" altLang="zh-CN"/>
              <a:t>Yolov5</a:t>
            </a:r>
            <a:r>
              <a:rPr lang="zh-CN" altLang="en-US"/>
              <a:t>中的</a:t>
            </a:r>
            <a:r>
              <a:rPr lang="en-US" altLang="zh-CN"/>
              <a:t>SPPF</a:t>
            </a:r>
            <a:r>
              <a:rPr lang="zh-CN" altLang="en-US"/>
              <a:t>模块。</a:t>
            </a:r>
            <a:endParaRPr lang="zh-CN" altLang="en-US"/>
          </a:p>
          <a:p>
            <a:pPr lvl="1"/>
            <a:r>
              <a:rPr lang="en-US" altLang="zh-CN"/>
              <a:t>Head</a:t>
            </a:r>
            <a:r>
              <a:rPr lang="zh-CN" altLang="en-US"/>
              <a:t>部分将耦合头换成了目前主流的解耦头结构</a:t>
            </a:r>
            <a:r>
              <a:rPr lang="en-US" altLang="zh-CN"/>
              <a:t>(Decoupled</a:t>
            </a:r>
            <a:r>
              <a:rPr lang="zh-CN" altLang="en-US"/>
              <a:t>-</a:t>
            </a:r>
            <a:r>
              <a:rPr lang="en-US" altLang="zh-CN"/>
              <a:t>Head)</a:t>
            </a:r>
            <a:r>
              <a:rPr lang="zh-CN" altLang="en-US"/>
              <a:t>，将检测和分类头分离。</a:t>
            </a:r>
            <a:endParaRPr lang="zh-CN" altLang="en-US"/>
          </a:p>
          <a:p>
            <a:r>
              <a:rPr lang="en-US" altLang="zh-CN"/>
              <a:t>yolov11</a:t>
            </a:r>
            <a:r>
              <a:rPr lang="zh-CN" altLang="en-US"/>
              <a:t>对比</a:t>
            </a:r>
            <a:r>
              <a:rPr lang="en-US" altLang="zh-CN"/>
              <a:t>yolov8</a:t>
            </a:r>
            <a:endParaRPr lang="en-US" altLang="zh-CN"/>
          </a:p>
          <a:p>
            <a:pPr lvl="1"/>
            <a:r>
              <a:rPr lang="en-US" altLang="zh-CN"/>
              <a:t>Backbone </a:t>
            </a:r>
            <a:r>
              <a:rPr lang="zh-CN" altLang="en-US"/>
              <a:t>中的使用</a:t>
            </a:r>
            <a:r>
              <a:rPr lang="en-US" altLang="zh-CN"/>
              <a:t>C2f</a:t>
            </a:r>
            <a:r>
              <a:rPr lang="zh-CN" altLang="en-US"/>
              <a:t>模块变为 </a:t>
            </a:r>
            <a:r>
              <a:rPr lang="en-US" altLang="zh-CN"/>
              <a:t>C3K2 </a:t>
            </a:r>
            <a:r>
              <a:rPr lang="zh-CN" altLang="en-US"/>
              <a:t>模块。</a:t>
            </a:r>
            <a:endParaRPr lang="zh-CN" altLang="en-US"/>
          </a:p>
          <a:p>
            <a:pPr lvl="1"/>
            <a:r>
              <a:rPr lang="en-US" altLang="zh-CN"/>
              <a:t>Backbone </a:t>
            </a:r>
            <a:r>
              <a:rPr lang="zh-CN" altLang="en-US"/>
              <a:t>中的最后一层（</a:t>
            </a:r>
            <a:r>
              <a:rPr lang="en-US" altLang="zh-CN"/>
              <a:t>SPPF</a:t>
            </a:r>
            <a:r>
              <a:rPr lang="zh-CN" altLang="en-US"/>
              <a:t>层）后增加了</a:t>
            </a:r>
            <a:r>
              <a:rPr lang="en-US" altLang="zh-CN"/>
              <a:t>C2PSA</a:t>
            </a:r>
            <a:r>
              <a:rPr lang="zh-CN" altLang="en-US"/>
              <a:t>模块。</a:t>
            </a:r>
            <a:endParaRPr lang="zh-CN" altLang="en-US"/>
          </a:p>
          <a:p>
            <a:pPr lvl="1"/>
            <a:r>
              <a:rPr lang="en-US" altLang="zh-CN"/>
              <a:t>Head</a:t>
            </a:r>
            <a:r>
              <a:rPr lang="zh-CN" altLang="en-US"/>
              <a:t> 解耦头中的分类检测头增加了</a:t>
            </a:r>
            <a:r>
              <a:rPr lang="en-US" altLang="zh-CN"/>
              <a:t>DWConv</a:t>
            </a:r>
            <a:r>
              <a:rPr lang="zh-CN" altLang="en-US"/>
              <a:t>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C3K2 </a:t>
            </a:r>
            <a:r>
              <a:rPr lang="zh-CN" altLang="en-US"/>
              <a:t>模块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C3</a:t>
            </a:r>
            <a:r>
              <a:rPr lang="zh-CN" altLang="en-US"/>
              <a:t>模块中，特征被分为两条路径，一条路径通过多层瓶颈层来提取复杂的特征，另一条路径直接传递输入特征。最后，通过拼接两条路径的输出，来增加模型的表达能力。</a:t>
            </a:r>
            <a:endParaRPr lang="zh-CN" altLang="en-US"/>
          </a:p>
          <a:p>
            <a:r>
              <a:rPr lang="en-US" altLang="zh-CN"/>
              <a:t>C3k</a:t>
            </a:r>
            <a:r>
              <a:rPr lang="zh-CN" altLang="en-US"/>
              <a:t>在初始化时允许设置不同的卷积核大小，以便更灵活地应对各种不同的特征提取需求。</a:t>
            </a:r>
            <a:endParaRPr lang="zh-CN" altLang="en-US"/>
          </a:p>
          <a:p>
            <a:r>
              <a:rPr lang="en-US" altLang="zh-CN"/>
              <a:t>C2f </a:t>
            </a:r>
            <a:r>
              <a:rPr lang="zh-CN" altLang="en-US"/>
              <a:t>是一个为了提升处理速度而设计的 </a:t>
            </a:r>
            <a:r>
              <a:rPr lang="en-US" altLang="zh-CN"/>
              <a:t>CSP </a:t>
            </a:r>
            <a:r>
              <a:rPr lang="zh-CN" altLang="en-US"/>
              <a:t>瓶颈模块。它通过减少卷积层的数量和采用更高效的特征合并策略来提高速度。</a:t>
            </a:r>
            <a:endParaRPr lang="zh-CN" altLang="en-US"/>
          </a:p>
          <a:p>
            <a:r>
              <a:rPr lang="en-US" altLang="zh-CN"/>
              <a:t>C3K2</a:t>
            </a:r>
            <a:r>
              <a:rPr lang="zh-CN" altLang="en-US"/>
              <a:t>结合了</a:t>
            </a:r>
            <a:r>
              <a:rPr lang="en-US" altLang="zh-CN"/>
              <a:t>C2f</a:t>
            </a:r>
            <a:r>
              <a:rPr lang="zh-CN" altLang="en-US"/>
              <a:t>的速度优势和</a:t>
            </a:r>
            <a:r>
              <a:rPr lang="en-US" altLang="zh-CN"/>
              <a:t>C3k</a:t>
            </a:r>
            <a:r>
              <a:rPr lang="zh-CN" altLang="en-US"/>
              <a:t>的灵活性，当</a:t>
            </a:r>
            <a:r>
              <a:rPr lang="en-US" altLang="zh-CN"/>
              <a:t>C3k</a:t>
            </a:r>
            <a:r>
              <a:rPr lang="zh-CN" altLang="en-US"/>
              <a:t>参数设置为</a:t>
            </a:r>
            <a:r>
              <a:rPr lang="en-US" altLang="zh-CN"/>
              <a:t>True</a:t>
            </a:r>
            <a:r>
              <a:rPr lang="zh-CN" altLang="en-US"/>
              <a:t>时，</a:t>
            </a:r>
            <a:r>
              <a:rPr lang="en-US" altLang="zh-CN"/>
              <a:t>C3k2</a:t>
            </a:r>
            <a:r>
              <a:rPr lang="zh-CN" altLang="en-US"/>
              <a:t>将使用</a:t>
            </a:r>
            <a:r>
              <a:rPr lang="en-US" altLang="zh-CN"/>
              <a:t>C3k</a:t>
            </a:r>
            <a:r>
              <a:rPr lang="zh-CN" altLang="en-US"/>
              <a:t>层；否则，它将使用标准的瓶颈层，与 </a:t>
            </a:r>
            <a:r>
              <a:rPr lang="en-US" altLang="zh-CN"/>
              <a:t>C2f </a:t>
            </a:r>
            <a:r>
              <a:rPr lang="zh-CN" altLang="en-US"/>
              <a:t>类似。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C2PSA模块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C2PSA用于增强特征提取，结合了 CSP (Cross Stage Partial) 结构和 PSA (Pyramid Squeeze Attention) 注意力机制。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CSP分段处理：特征图被分为两部分，一部分直接传递，另一部分通过PSA注意力模块处理，最终拼接融合。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PSA模块通过引入不同大小的卷积核来提取多尺度的空间信息，同时结合 Squeeze-and-Excitation (SE) 模块对特征通道进行加权，从而增强网络对不同尺度目标的注意力聚焦。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DWConv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DWConv（Depthwise Convolution深度卷积），是一种高效卷积操作，主要用于减少计算复杂度和参数量。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在标准卷积操作中，对于一个输入张量（通常是一个多通道的特征图），卷积核与输入张量做的是完整的卷积运算，在每个位置都会计算与所有输入通道的点积，每个输出通道是所有输入通道的组合（加权求和），导致计算量比较大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深度卷积将输入的每个通道单独处理，即每个通道都有自己的卷积核进行卷积，不与其他通道进行交互。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zh-CN" altLang="en-US"/>
              <a:t>数据集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公开数据集较少，大多数数据集需要找人</a:t>
            </a:r>
            <a:r>
              <a:rPr lang="zh-CN" altLang="en-US"/>
              <a:t>要</a:t>
            </a:r>
            <a:endParaRPr lang="zh-CN" altLang="en-US"/>
          </a:p>
          <a:p>
            <a:pPr lvl="1"/>
            <a:r>
              <a:rPr lang="zh-CN" altLang="en-US"/>
              <a:t>刚好某组织在进行一个公开挑战</a:t>
            </a:r>
            <a:r>
              <a:rPr lang="en-US" altLang="zh-CN"/>
              <a:t> </a:t>
            </a:r>
            <a:r>
              <a:rPr lang="zh-CN" altLang="en-US"/>
              <a:t>数据集完全</a:t>
            </a:r>
            <a:r>
              <a:rPr lang="zh-CN" altLang="en-US"/>
              <a:t>公开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" y="2674620"/>
            <a:ext cx="6874510" cy="3575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181975" y="20059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20000 </a:t>
            </a:r>
            <a:r>
              <a:rPr lang="en-US"/>
              <a:t>train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148955" y="29330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配有已经分割好的</a:t>
            </a:r>
            <a:r>
              <a:rPr lang="en-US" altLang="zh-CN"/>
              <a:t>val</a:t>
            </a:r>
            <a:endParaRPr lang="en-US" altLang="zh-CN"/>
          </a:p>
          <a:p>
            <a:endParaRPr lang="en-US" altLang="zh-CN"/>
          </a:p>
        </p:txBody>
      </p:sp>
      <p:sp>
        <p:nvSpPr>
          <p:cNvPr id="7" name="Text Box 6"/>
          <p:cNvSpPr txBox="1"/>
          <p:nvPr/>
        </p:nvSpPr>
        <p:spPr>
          <a:xfrm>
            <a:off x="8181975" y="38868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</a:t>
            </a:r>
            <a:r>
              <a:rPr lang="en-US" altLang="zh-CN"/>
              <a:t>RGBD</a:t>
            </a:r>
            <a:r>
              <a:rPr lang="zh-CN" altLang="en-US"/>
              <a:t>图像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数据集</a:t>
            </a:r>
            <a:r>
              <a:rPr lang="zh-CN" altLang="en-US"/>
              <a:t>整理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虽然他说是</a:t>
            </a:r>
            <a:r>
              <a:rPr lang="en-US" altLang="zh-CN"/>
              <a:t>coco</a:t>
            </a:r>
            <a:r>
              <a:rPr lang="zh-CN" altLang="en-US"/>
              <a:t>格式</a:t>
            </a:r>
            <a:r>
              <a:rPr lang="en-US" altLang="zh-CN"/>
              <a:t> </a:t>
            </a:r>
            <a:r>
              <a:rPr lang="zh-CN" altLang="en-US"/>
              <a:t>但是</a:t>
            </a:r>
            <a:r>
              <a:rPr lang="zh-CN" altLang="en-US"/>
              <a:t>并非如此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2101850"/>
            <a:ext cx="2966085" cy="4474845"/>
          </a:xfrm>
          <a:prstGeom prst="rect">
            <a:avLst/>
          </a:prstGeom>
        </p:spPr>
      </p:pic>
      <p:pic>
        <p:nvPicPr>
          <p:cNvPr id="5" name="Picture 4" descr="向右箭头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6235" y="4795520"/>
            <a:ext cx="2266315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865" y="4629785"/>
            <a:ext cx="5525135" cy="16198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838440" y="1899920"/>
            <a:ext cx="2664460" cy="1619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</a:t>
            </a:r>
            <a:r>
              <a:rPr lang="zh-CN" altLang="en-US"/>
              <a:t>文件夹内层数多于</a:t>
            </a:r>
            <a:r>
              <a:rPr lang="zh-CN" altLang="en-US"/>
              <a:t>一层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并不是标准的</a:t>
            </a:r>
            <a:r>
              <a:rPr lang="en-US" altLang="zh-CN"/>
              <a:t>coco</a:t>
            </a:r>
            <a:r>
              <a:rPr lang="zh-CN" altLang="en-US"/>
              <a:t>格式</a:t>
            </a:r>
            <a:r>
              <a:rPr lang="en-US" altLang="zh-CN"/>
              <a:t>json</a:t>
            </a:r>
            <a:r>
              <a:rPr lang="zh-CN" altLang="en-US"/>
              <a:t>脚本</a:t>
            </a:r>
            <a:r>
              <a:rPr lang="en-US" altLang="zh-CN"/>
              <a:t> </a:t>
            </a:r>
            <a:r>
              <a:rPr lang="zh-CN" altLang="en-US"/>
              <a:t>缺少长</a:t>
            </a:r>
            <a:r>
              <a:rPr lang="zh-CN" altLang="en-US"/>
              <a:t>宽信息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需要转换成</a:t>
            </a:r>
            <a:r>
              <a:rPr lang="en-US" altLang="zh-CN"/>
              <a:t>yolo</a:t>
            </a:r>
            <a:r>
              <a:rPr lang="zh-CN" altLang="en-US"/>
              <a:t>格式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65" y="2908300"/>
            <a:ext cx="3543300" cy="10414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开始</a:t>
            </a:r>
            <a:r>
              <a:rPr lang="zh-CN" altLang="en-US"/>
              <a:t>部署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30" y="1490345"/>
            <a:ext cx="3767455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主线任务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conda</a:t>
            </a:r>
            <a:r>
              <a:rPr lang="zh-CN" altLang="en-US"/>
              <a:t>环境下</a:t>
            </a:r>
            <a:r>
              <a:rPr lang="en-US" altLang="zh-CN"/>
              <a:t> modelscope</a:t>
            </a:r>
            <a:r>
              <a:rPr lang="zh-CN" altLang="en-US"/>
              <a:t>下载</a:t>
            </a:r>
            <a:r>
              <a:rPr lang="zh-CN" altLang="en-US"/>
              <a:t>数据集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docker pull yolo11</a:t>
            </a:r>
            <a:r>
              <a:rPr lang="zh-CN" altLang="en-US"/>
              <a:t>最新</a:t>
            </a:r>
            <a:r>
              <a:rPr lang="zh-CN" altLang="en-US"/>
              <a:t>镜像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转移到</a:t>
            </a:r>
            <a:r>
              <a:rPr lang="en-US" altLang="zh-CN"/>
              <a:t>3070ti</a:t>
            </a:r>
            <a:r>
              <a:rPr lang="zh-CN" altLang="en-US"/>
              <a:t>的笔记本</a:t>
            </a:r>
            <a:r>
              <a:rPr lang="en-US" altLang="zh-CN"/>
              <a:t> </a:t>
            </a:r>
            <a:r>
              <a:rPr lang="zh-CN" altLang="en-US"/>
              <a:t>依据教程安装</a:t>
            </a:r>
            <a:r>
              <a:rPr lang="en-US" altLang="zh-CN"/>
              <a:t>nvidia docker </a:t>
            </a:r>
            <a:r>
              <a:rPr lang="en-US" altLang="zh-CN"/>
              <a:t>utils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开跑</a:t>
            </a:r>
            <a:r>
              <a:rPr lang="en-US" altLang="zh-CN"/>
              <a:t>！</a:t>
            </a:r>
            <a:endParaRPr lang="en-US" altLang="zh-CN"/>
          </a:p>
        </p:txBody>
      </p:sp>
      <p:sp>
        <p:nvSpPr>
          <p:cNvPr id="4" name="Text Box 3"/>
          <p:cNvSpPr txBox="1"/>
          <p:nvPr/>
        </p:nvSpPr>
        <p:spPr>
          <a:xfrm>
            <a:off x="5295900" y="135128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支线任务</a:t>
            </a:r>
            <a:r>
              <a:rPr lang="en-US" altLang="zh-CN"/>
              <a:t>：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笔记本装一个</a:t>
            </a:r>
            <a:r>
              <a:rPr lang="en-US" altLang="zh-CN"/>
              <a:t>ubuntu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将他放在家</a:t>
            </a:r>
            <a:r>
              <a:rPr lang="en-US" altLang="zh-CN"/>
              <a:t> </a:t>
            </a:r>
            <a:r>
              <a:rPr lang="zh-CN" altLang="en-US"/>
              <a:t>借助</a:t>
            </a:r>
            <a:r>
              <a:rPr lang="en-US" altLang="zh-CN"/>
              <a:t>natapp</a:t>
            </a:r>
            <a:r>
              <a:rPr lang="zh-CN" altLang="en-US"/>
              <a:t>网络穿透改造为</a:t>
            </a:r>
            <a:r>
              <a:rPr lang="zh-CN" altLang="en-US"/>
              <a:t>服务器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3905" y="3259455"/>
            <a:ext cx="2705100" cy="1532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0" y="4986020"/>
            <a:ext cx="5676900" cy="1708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680" y="3395345"/>
            <a:ext cx="4846320" cy="14579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超参数的参考和</a:t>
            </a:r>
            <a:r>
              <a:rPr lang="zh-CN" altLang="en-US"/>
              <a:t>调整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30" y="1490345"/>
            <a:ext cx="4761865" cy="4759325"/>
          </a:xfrm>
        </p:spPr>
        <p:txBody>
          <a:bodyPr/>
          <a:p>
            <a:r>
              <a:rPr lang="zh-CN" altLang="en-US"/>
              <a:t>我的部署平台的</a:t>
            </a:r>
            <a:r>
              <a:rPr lang="zh-CN" altLang="en-US"/>
              <a:t>算力</a:t>
            </a:r>
            <a:endParaRPr lang="zh-CN" altLang="en-US"/>
          </a:p>
          <a:p>
            <a:pPr lvl="1"/>
            <a:r>
              <a:rPr lang="zh-CN" altLang="en-US"/>
              <a:t>在</a:t>
            </a:r>
            <a:r>
              <a:rPr lang="en-US" altLang="zh-CN"/>
              <a:t>batch=32</a:t>
            </a:r>
            <a:r>
              <a:rPr lang="zh-CN" altLang="en-US"/>
              <a:t>的情况下</a:t>
            </a:r>
            <a:r>
              <a:rPr lang="en-US" altLang="zh-CN"/>
              <a:t> </a:t>
            </a:r>
            <a:r>
              <a:rPr lang="zh-CN" altLang="en-US"/>
              <a:t>大约</a:t>
            </a:r>
            <a:r>
              <a:rPr lang="en-US" altLang="zh-CN"/>
              <a:t>20min</a:t>
            </a:r>
            <a:r>
              <a:rPr lang="zh-CN" altLang="en-US"/>
              <a:t>可以训练一个</a:t>
            </a:r>
            <a:r>
              <a:rPr lang="en-US" altLang="zh-CN"/>
              <a:t>epochs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zh-CN" altLang="en-US"/>
              <a:t>参考这篇论文</a:t>
            </a:r>
            <a:r>
              <a:rPr lang="en-US" altLang="zh-CN"/>
              <a:t> </a:t>
            </a:r>
            <a:r>
              <a:rPr lang="zh-CN" altLang="en-US"/>
              <a:t>我应该训练</a:t>
            </a:r>
            <a:r>
              <a:rPr lang="en-US" altLang="zh-CN"/>
              <a:t>200</a:t>
            </a:r>
            <a:r>
              <a:rPr lang="zh-CN" altLang="en-US"/>
              <a:t>个</a:t>
            </a:r>
            <a:r>
              <a:rPr lang="en-US" altLang="zh-CN"/>
              <a:t>epochs</a:t>
            </a:r>
            <a:endParaRPr lang="en-US" altLang="zh-CN"/>
          </a:p>
          <a:p>
            <a:pPr lvl="1"/>
            <a:endParaRPr lang="en-US" altLang="zh-CN"/>
          </a:p>
          <a:p>
            <a:pPr lvl="1"/>
            <a:r>
              <a:rPr lang="zh-CN" altLang="en-US"/>
              <a:t>然而因为一些操作失误</a:t>
            </a:r>
            <a:r>
              <a:rPr lang="en-US" altLang="zh-CN"/>
              <a:t> </a:t>
            </a:r>
            <a:r>
              <a:rPr lang="zh-CN" altLang="en-US"/>
              <a:t>我的电脑基本跑满了</a:t>
            </a:r>
            <a:r>
              <a:rPr lang="en-US" altLang="zh-CN"/>
              <a:t> 3x24</a:t>
            </a:r>
            <a:r>
              <a:rPr lang="en-US" altLang="zh-CN"/>
              <a:t>h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pic>
        <p:nvPicPr>
          <p:cNvPr id="4" name="Picture 3" descr="计算机视觉作业部署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730" y="706755"/>
            <a:ext cx="6644640" cy="26015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942965" y="400812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值得关注的</a:t>
            </a:r>
            <a:r>
              <a:rPr lang="en-US" altLang="zh-CN"/>
              <a:t>：</a:t>
            </a:r>
            <a:endParaRPr lang="en-US" altLang="zh-CN"/>
          </a:p>
          <a:p>
            <a:r>
              <a:rPr lang="en-US" altLang="zh-CN"/>
              <a:t>epochs</a:t>
            </a:r>
            <a:endParaRPr lang="en-US" altLang="zh-CN"/>
          </a:p>
          <a:p>
            <a:r>
              <a:rPr lang="en-US" altLang="zh-CN"/>
              <a:t>batch</a:t>
            </a:r>
            <a:endParaRPr lang="en-US" altLang="zh-CN"/>
          </a:p>
          <a:p>
            <a:r>
              <a:rPr lang="en-US" altLang="zh-CN"/>
              <a:t>model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我选择使用</a:t>
            </a:r>
            <a:r>
              <a:rPr lang="en-US" altLang="zh-CN"/>
              <a:t>yolo11n.pt</a:t>
            </a:r>
            <a:r>
              <a:rPr lang="zh-CN" altLang="en-US"/>
              <a:t>的官方预训练</a:t>
            </a:r>
            <a:r>
              <a:rPr lang="zh-CN" altLang="en-US"/>
              <a:t>模型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电表倒转</a:t>
            </a:r>
            <a:r>
              <a:rPr lang="en-US" altLang="zh-CN"/>
              <a:t>...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1245" y="1490345"/>
            <a:ext cx="7501890" cy="4759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Part3 </a:t>
            </a:r>
            <a:r>
              <a:rPr lang="zh-CN" altLang="en-US"/>
              <a:t>成果演示和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研究背景与</a:t>
            </a:r>
            <a:r>
              <a:rPr lang="zh-CN" altLang="en-US"/>
              <a:t>动机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算法选型与</a:t>
            </a:r>
            <a:r>
              <a:rPr lang="zh-CN" altLang="en-US"/>
              <a:t>部署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成果演示与</a:t>
            </a:r>
            <a:r>
              <a:rPr lang="zh-CN" altLang="en-US"/>
              <a:t>分析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不得不承认</a:t>
            </a:r>
            <a:r>
              <a:rPr lang="en-US" altLang="zh-CN"/>
              <a:t>，</a:t>
            </a:r>
            <a:r>
              <a:rPr lang="zh-CN" altLang="en-US"/>
              <a:t>这并不是最好的</a:t>
            </a:r>
            <a:r>
              <a:rPr lang="zh-CN" altLang="en-US"/>
              <a:t>版本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30" y="1490345"/>
            <a:ext cx="3104515" cy="4759325"/>
          </a:xfrm>
        </p:spPr>
        <p:txBody>
          <a:bodyPr/>
          <a:p>
            <a:r>
              <a:rPr lang="en-US" altLang="zh-CN"/>
              <a:t>yolo11 cli</a:t>
            </a:r>
            <a:r>
              <a:rPr lang="zh-CN" altLang="en-US"/>
              <a:t>认为一个全部</a:t>
            </a:r>
            <a:r>
              <a:rPr lang="en-US" altLang="zh-CN"/>
              <a:t>epochs</a:t>
            </a:r>
            <a:r>
              <a:rPr lang="zh-CN" altLang="en-US"/>
              <a:t>已经完成的训练</a:t>
            </a:r>
            <a:r>
              <a:rPr lang="en-US" altLang="zh-CN"/>
              <a:t> </a:t>
            </a:r>
            <a:r>
              <a:rPr lang="zh-CN" altLang="en-US"/>
              <a:t>不能再</a:t>
            </a:r>
            <a:r>
              <a:rPr lang="en-US" altLang="zh-CN"/>
              <a:t>resume</a:t>
            </a:r>
            <a:endParaRPr lang="en-US" altLang="zh-CN"/>
          </a:p>
          <a:p>
            <a:endParaRPr lang="en-US" altLang="zh-CN"/>
          </a:p>
          <a:p>
            <a:pPr lvl="1"/>
            <a:r>
              <a:rPr lang="zh-CN" altLang="en-US"/>
              <a:t>我天真的认为只要把上一个训练</a:t>
            </a:r>
            <a:r>
              <a:rPr lang="en-US" altLang="zh-CN"/>
              <a:t>100</a:t>
            </a:r>
            <a:r>
              <a:rPr lang="zh-CN" altLang="en-US"/>
              <a:t>轮的模型当作预训练模型继续训练</a:t>
            </a:r>
            <a:r>
              <a:rPr lang="en-US" altLang="zh-CN"/>
              <a:t>100</a:t>
            </a:r>
            <a:r>
              <a:rPr lang="zh-CN" altLang="en-US"/>
              <a:t>轮</a:t>
            </a:r>
            <a:r>
              <a:rPr lang="en-US" altLang="zh-CN"/>
              <a:t>，</a:t>
            </a:r>
            <a:r>
              <a:rPr lang="zh-CN" altLang="en-US"/>
              <a:t>就可以获得直接训练</a:t>
            </a:r>
            <a:r>
              <a:rPr lang="en-US" altLang="zh-CN"/>
              <a:t>200</a:t>
            </a:r>
            <a:r>
              <a:rPr lang="zh-CN" altLang="en-US"/>
              <a:t>轮一致的</a:t>
            </a:r>
            <a:r>
              <a:rPr lang="zh-CN" altLang="en-US"/>
              <a:t>结果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</p:txBody>
      </p:sp>
      <p:pic>
        <p:nvPicPr>
          <p:cNvPr id="5" name="Picture 4" descr="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0680" y="1490345"/>
            <a:ext cx="7845425" cy="39230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925820" y="587946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在第二次训练</a:t>
            </a:r>
            <a:r>
              <a:rPr lang="en-US" altLang="zh-CN"/>
              <a:t> epochs=7 </a:t>
            </a:r>
            <a:r>
              <a:rPr lang="zh-CN" altLang="en-US"/>
              <a:t>时出现了发散</a:t>
            </a:r>
            <a:r>
              <a:rPr lang="en-US" altLang="zh-CN"/>
              <a:t>，</a:t>
            </a:r>
            <a:r>
              <a:rPr lang="zh-CN" altLang="en-US"/>
              <a:t>最优效果停留在</a:t>
            </a:r>
            <a:r>
              <a:rPr lang="zh-CN" altLang="en-US"/>
              <a:t>那里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4" name="Picture 3" descr="confusion_matrix_normaliz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572260"/>
            <a:ext cx="4974590" cy="37312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57275" y="55619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只有</a:t>
            </a:r>
            <a:r>
              <a:rPr lang="en-US" altLang="zh-CN"/>
              <a:t>6</a:t>
            </a:r>
            <a:r>
              <a:rPr lang="zh-CN" altLang="en-US"/>
              <a:t>成的有内容</a:t>
            </a:r>
            <a:r>
              <a:rPr lang="en-US" altLang="zh-CN"/>
              <a:t>val</a:t>
            </a:r>
            <a:r>
              <a:rPr lang="zh-CN" altLang="en-US"/>
              <a:t>被正确</a:t>
            </a:r>
            <a:r>
              <a:rPr lang="zh-CN" altLang="en-US"/>
              <a:t>识别</a:t>
            </a:r>
            <a:endParaRPr lang="zh-CN" altLang="en-US"/>
          </a:p>
        </p:txBody>
      </p:sp>
      <p:pic>
        <p:nvPicPr>
          <p:cNvPr id="6" name="Picture 5" descr="val_batch0_p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80" y="144780"/>
            <a:ext cx="3538855" cy="2868295"/>
          </a:xfrm>
          <a:prstGeom prst="rect">
            <a:avLst/>
          </a:prstGeom>
        </p:spPr>
      </p:pic>
      <p:pic>
        <p:nvPicPr>
          <p:cNvPr id="7" name="Picture 6" descr="val_batch1_pr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090" y="1176655"/>
            <a:ext cx="4294505" cy="3481070"/>
          </a:xfrm>
          <a:prstGeom prst="rect">
            <a:avLst/>
          </a:prstGeom>
        </p:spPr>
      </p:pic>
      <p:pic>
        <p:nvPicPr>
          <p:cNvPr id="8" name="Picture 7" descr="val_batch2_pr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275" y="3616325"/>
            <a:ext cx="3760470" cy="30486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视频效果</a:t>
            </a:r>
            <a:r>
              <a:rPr lang="zh-CN" altLang="en-US"/>
              <a:t>演示</a:t>
            </a:r>
            <a:endParaRPr lang="zh-CN" altLang="en-US"/>
          </a:p>
        </p:txBody>
      </p:sp>
      <p:pic>
        <p:nvPicPr>
          <p:cNvPr id="5" name="detection_result1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242700" y="1313235"/>
            <a:ext cx="5949000" cy="4759200"/>
          </a:xfrm>
          <a:prstGeom prst="rect">
            <a:avLst/>
          </a:prstGeom>
        </p:spPr>
      </p:pic>
      <p:pic>
        <p:nvPicPr>
          <p:cNvPr id="4" name="detection_result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675" y="1313180"/>
            <a:ext cx="5944870" cy="47586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0">
              <p:cMediaNode>
                <p:cTn id="18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推理</a:t>
            </a:r>
            <a:r>
              <a:rPr lang="zh-CN" altLang="en-US"/>
              <a:t>脚本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6-08 at 21.01.3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0380" y="1745615"/>
            <a:ext cx="6111875" cy="4916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ea typeface="宋体" panose="02010600030101010101" pitchFamily="2" charset="-122"/>
              </a:rPr>
              <a:t>小组分工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秦良宇：</a:t>
            </a:r>
            <a:r>
              <a:rPr lang="zh-CN" altLang="en-US">
                <a:sym typeface="+mn-ea"/>
              </a:rPr>
              <a:t>研究动机，</a:t>
            </a:r>
            <a:r>
              <a:rPr lang="zh-CN" altLang="en-US">
                <a:sym typeface="+mn-ea"/>
              </a:rPr>
              <a:t>数据集查找，部署，成果分析，</a:t>
            </a:r>
            <a:r>
              <a:rPr lang="zh-CN" altLang="en-US">
                <a:sym typeface="+mn-ea"/>
              </a:rPr>
              <a:t>第二次、第四次大作业汇报，</a:t>
            </a:r>
            <a:r>
              <a:rPr lang="zh-CN" altLang="en-US">
                <a:sym typeface="+mn-ea"/>
              </a:rPr>
              <a:t>汇报总结</a:t>
            </a:r>
            <a:r>
              <a:rPr lang="en-US" altLang="zh-CN">
                <a:sym typeface="+mn-ea"/>
              </a:rPr>
              <a:t>PPT8-9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14-23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页</a:t>
            </a:r>
            <a:endParaRPr lang="zh-CN" altLang="en-US"/>
          </a:p>
          <a:p>
            <a:r>
              <a:rPr lang="zh-CN" altLang="en-US">
                <a:sym typeface="+mn-ea"/>
              </a:rPr>
              <a:t>杨超然：研究动机与现状，</a:t>
            </a:r>
            <a:r>
              <a:rPr lang="en-US" altLang="zh-CN">
                <a:sym typeface="+mn-ea"/>
              </a:rPr>
              <a:t>YOLOv5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sym typeface="+mn-ea"/>
              </a:rPr>
              <a:t>YOLOv8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sym typeface="+mn-ea"/>
              </a:rPr>
              <a:t>YOLOv11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算法，</a:t>
            </a:r>
            <a:r>
              <a:rPr lang="zh-CN" altLang="en-US">
                <a:sym typeface="+mn-ea"/>
              </a:rPr>
              <a:t>第三次大作业汇报及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无人机识别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>
                <a:sym typeface="+mn-ea"/>
              </a:rPr>
              <a:t>汇报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，汇报总结</a:t>
            </a:r>
            <a:r>
              <a:rPr lang="en-US" altLang="zh-CN">
                <a:sym typeface="+mn-ea"/>
              </a:rPr>
              <a:t>PPT4-6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10-13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页，</a:t>
            </a:r>
            <a:r>
              <a:rPr lang="zh-CN" altLang="en-US">
                <a:sym typeface="+mn-ea"/>
              </a:rPr>
              <a:t>汇报总结文档一、二</a:t>
            </a:r>
            <a:endParaRPr lang="zh-CN" altLang="en-US"/>
          </a:p>
          <a:p>
            <a:r>
              <a:rPr lang="zh-CN" altLang="en-US">
                <a:sym typeface="+mn-ea"/>
              </a:rPr>
              <a:t>何子航：</a:t>
            </a:r>
            <a:r>
              <a:rPr lang="zh-CN" altLang="en-US">
                <a:sym typeface="+mn-ea"/>
              </a:rPr>
              <a:t>第四次大作业汇报，汇报总结文档三、四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Part1 </a:t>
            </a:r>
            <a:r>
              <a:rPr lang="zh-CN" altLang="en-US"/>
              <a:t>研究背景与</a:t>
            </a:r>
            <a:r>
              <a:rPr lang="zh-CN" altLang="en-US"/>
              <a:t>动机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Motivation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选题</a:t>
            </a:r>
            <a:endParaRPr lang="zh-CN" altLang="en-US"/>
          </a:p>
          <a:p>
            <a:r>
              <a:rPr lang="zh-CN" altLang="en-US"/>
              <a:t>使用无人机平台上搭载的素质有限的传感器，借助无人机视角的特殊性，完成地面有价值目标的检测（比如车辆、人流、甚至是一些测绘工作）。</a:t>
            </a:r>
            <a:endParaRPr lang="zh-CN" altLang="en-US"/>
          </a:p>
          <a:p>
            <a:r>
              <a:rPr lang="zh-CN" altLang="en-US"/>
              <a:t>识别低空目标，无人机的管理和反无人机算法。√</a:t>
            </a:r>
            <a:endParaRPr lang="zh-CN" altLang="en-US"/>
          </a:p>
          <a:p>
            <a:pPr lvl="1"/>
            <a:r>
              <a:rPr lang="zh-CN" altLang="en-US"/>
              <a:t>意义：无人机具有体积小、成本低、机动性强等优势，也要看到无人机入侵对空域安全造成的潜在威胁。近来国内外多次发生无人机非法入侵事件，不仅对公民的个人隐私与生命财产安全造成了严重危害，而且对机场、军事基地、大型集会现场、核电站、政府机部门驻地等敏感区域的安防造成了极大威胁。反无人机算法可以自动、持续地保护重要区域的安全，探测和监管无人机攻击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+mn-cs"/>
              </a:rPr>
              <a:t>Anti-UAV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定义：指在野外发现、探测、识别和跟踪无人机 （</a:t>
            </a:r>
            <a:r>
              <a:rPr lang="en-US" altLang="zh-CN"/>
              <a:t>UAV</a:t>
            </a:r>
            <a:r>
              <a:rPr lang="zh-CN" altLang="en-US"/>
              <a:t>） 目标，同时根据 </a:t>
            </a:r>
            <a:r>
              <a:rPr lang="en-US" altLang="zh-CN"/>
              <a:t>RGB </a:t>
            </a:r>
            <a:r>
              <a:rPr lang="zh-CN" altLang="en-US"/>
              <a:t>或热红外 （</a:t>
            </a:r>
            <a:r>
              <a:rPr lang="en-US" altLang="zh-CN"/>
              <a:t>IR</a:t>
            </a:r>
            <a:r>
              <a:rPr lang="zh-CN" altLang="en-US"/>
              <a:t>） 视频估计目标的跟踪状态。</a:t>
            </a:r>
            <a:endParaRPr lang="zh-CN" altLang="en-US"/>
          </a:p>
          <a:p>
            <a:r>
              <a:rPr lang="zh-CN" altLang="en-US"/>
              <a:t>研究现状：北方电子设备研究所反无人机项目，旨在推动无人机在野外发现、检测和跟踪的前沿发展。</a:t>
            </a:r>
            <a:endParaRPr lang="zh-CN" altLang="en-US"/>
          </a:p>
          <a:p>
            <a:r>
              <a:rPr lang="zh-CN" altLang="en-US"/>
              <a:t>待解决问题</a:t>
            </a:r>
            <a:endParaRPr lang="zh-CN" altLang="en-US"/>
          </a:p>
          <a:p>
            <a:pPr lvl="1" algn="l" rtl="0"/>
            <a:r>
              <a:rPr lang="zh-CN" altLang="en-US"/>
              <a:t>目标小、特征模糊，背景相对干净、对比度大、噪声小，要求主要在准确性和实时性上。</a:t>
            </a:r>
            <a:endParaRPr lang="zh-CN" altLang="en-US"/>
          </a:p>
          <a:p>
            <a:pPr lvl="1" algn="l" rtl="0"/>
            <a:r>
              <a:rPr lang="zh-CN" altLang="en-US"/>
              <a:t>需要高质量的在真实动态场景中捕获无人机的基准，故提出了一个新的数据集、评估指标。</a:t>
            </a:r>
            <a:endParaRPr lang="zh-CN" altLang="en-US"/>
          </a:p>
          <a:p>
            <a:pPr lvl="0" algn="l" rtl="0"/>
            <a:r>
              <a:rPr lang="zh-CN" altLang="en-US"/>
              <a:t>数据集</a:t>
            </a:r>
            <a:endParaRPr lang="zh-CN" altLang="en-US"/>
          </a:p>
          <a:p>
            <a:pPr lvl="1" algn="l" rtl="0"/>
            <a:r>
              <a:rPr lang="zh-CN" altLang="en-US"/>
              <a:t>添加了视频序列，这些视频序列具有动态背景和小规模的识别目标，且动作复杂。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indent="0" algn="l" defTabSz="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+mn-cs"/>
              </a:rPr>
              <a:t>评估指标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p>
                <a:r>
                  <a: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</a:rPr>
                  <a:t>将跟踪精度定义为：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𝑎𝑐𝑐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𝐼𝑜𝑈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×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&gt;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&gt;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𝑇</m:t>
                            </m:r>
                          </m:den>
                        </m:f>
                      </m:e>
                    </m:nary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∗</m:t>
                                    </m:r>
                                  </m:sup>
                                </m:sSup>
                              </m:sup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×</m:t>
                                    </m:r>
                                    <m:r>
                                      <a:rPr lang="en-US" altLang="zh-CN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charset="0"/>
                                                <a:cs typeface="Cambria Math" panose="02040503050406030204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&gt;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𝑇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/>
                  <a:t>对于帧</a:t>
                </a:r>
                <a:r>
                  <a:rPr lang="en-US" altLang="zh-CN"/>
                  <a:t> t</a:t>
                </a:r>
                <a:r>
                  <a:rPr lang="zh-CN" altLang="en-US"/>
                  <a:t>，</a:t>
                </a:r>
                <a:r>
                  <a:rPr lang="en-US" altLang="zh-CN"/>
                  <a:t>IoU_t </a:t>
                </a:r>
                <a:r>
                  <a:rPr lang="zh-CN" altLang="en-US"/>
                  <a:t>是预测跟踪框与其真实框之间的交集比（</a:t>
                </a:r>
                <a:r>
                  <a:rPr lang="en-US" altLang="zh-CN"/>
                  <a:t>IoU</a:t>
                </a:r>
                <a:r>
                  <a:rPr lang="zh-CN" altLang="en-US"/>
                  <a:t>），</a:t>
                </a:r>
                <a:r>
                  <a:rPr lang="en-US" altLang="zh-CN"/>
                  <a:t>p_t</a:t>
                </a:r>
                <a:r>
                  <a:rPr lang="zh-CN" altLang="en-US"/>
                  <a:t>是预测的能见度标志，当预测框为空时等于</a:t>
                </a:r>
                <a:r>
                  <a:rPr lang="en-US" altLang="zh-CN"/>
                  <a:t> 1</a:t>
                </a:r>
                <a:r>
                  <a:rPr lang="zh-CN" altLang="en-US"/>
                  <a:t>，否则等于</a:t>
                </a:r>
                <a:r>
                  <a:rPr lang="en-US" altLang="zh-CN"/>
                  <a:t> 0</a:t>
                </a:r>
                <a:r>
                  <a:rPr lang="zh-CN" altLang="en-US"/>
                  <a:t>。</a:t>
                </a:r>
                <a:r>
                  <a:rPr lang="en-US" altLang="zh-CN"/>
                  <a:t>v_t </a:t>
                </a:r>
                <a:r>
                  <a:rPr lang="zh-CN" altLang="en-US"/>
                  <a:t>是目标的地面实况可见性标志，指示函数</a:t>
                </a:r>
                <a:r>
                  <a:rPr lang="en-US" altLang="zh-CN"/>
                  <a:t> δ</a:t>
                </a:r>
                <a:r>
                  <a:rPr lang="zh-CN" altLang="en-US"/>
                  <a:t>（</a:t>
                </a:r>
                <a:r>
                  <a:rPr lang="en-US" altLang="zh-CN"/>
                  <a:t>v_t&gt;0</a:t>
                </a:r>
                <a:r>
                  <a:rPr lang="zh-CN" altLang="en-US"/>
                  <a:t>）</a:t>
                </a:r>
                <a:r>
                  <a:rPr lang="en-US" altLang="zh-CN"/>
                  <a:t> </a:t>
                </a:r>
                <a:r>
                  <a:rPr lang="zh-CN" altLang="en-US"/>
                  <a:t>在</a:t>
                </a:r>
                <a:r>
                  <a:rPr lang="en-US" altLang="zh-CN"/>
                  <a:t>v_t &gt; 0 </a:t>
                </a:r>
                <a:r>
                  <a:rPr lang="zh-CN" altLang="en-US"/>
                  <a:t>时等于</a:t>
                </a:r>
                <a:r>
                  <a:rPr lang="en-US" altLang="zh-CN"/>
                  <a:t> 1</a:t>
                </a:r>
                <a:r>
                  <a:rPr lang="zh-CN" altLang="en-US"/>
                  <a:t>，否则为</a:t>
                </a:r>
                <a:r>
                  <a:rPr lang="en-US" altLang="zh-CN"/>
                  <a:t> 0</a:t>
                </a:r>
                <a:r>
                  <a:rPr lang="zh-CN" altLang="en-US"/>
                  <a:t>。精度是序列中所有帧的平均值，</a:t>
                </a:r>
                <a:r>
                  <a:rPr lang="en-US" altLang="zh-CN"/>
                  <a:t>T </a:t>
                </a:r>
                <a:r>
                  <a:rPr lang="zh-CN" altLang="en-US"/>
                  <a:t>表示总帧数，</a:t>
                </a:r>
                <a:r>
                  <a:rPr lang="en-US" altLang="zh-CN"/>
                  <a:t>T^* </a:t>
                </a:r>
                <a:r>
                  <a:rPr lang="zh-CN" altLang="en-US"/>
                  <a:t>表示目标在真实值中存在的帧数。</a:t>
                </a:r>
                <a:endParaRPr lang="zh-CN" alt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" t="-1" r="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Part2 </a:t>
            </a:r>
            <a:r>
              <a:rPr lang="zh-CN" altLang="en-US"/>
              <a:t>算法选型与</a:t>
            </a:r>
            <a:r>
              <a:rPr lang="zh-CN" altLang="en-US"/>
              <a:t>部署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我们选择了</a:t>
            </a:r>
            <a:r>
              <a:rPr lang="en-US" altLang="zh-CN"/>
              <a:t>YoloV11</a:t>
            </a:r>
            <a:r>
              <a:rPr lang="zh-CN" altLang="en-US"/>
              <a:t>进行</a:t>
            </a:r>
            <a:r>
              <a:rPr lang="zh-CN" altLang="en-US"/>
              <a:t>部署</a:t>
            </a:r>
            <a:endParaRPr lang="zh-CN" altLang="en-US"/>
          </a:p>
          <a:p>
            <a:pPr lvl="1"/>
            <a:r>
              <a:rPr lang="zh-CN" altLang="en-US"/>
              <a:t>其由</a:t>
            </a:r>
            <a:r>
              <a:rPr lang="en-US" altLang="zh-CN"/>
              <a:t>Ultralytics</a:t>
            </a:r>
            <a:r>
              <a:rPr lang="zh-CN" altLang="en-US"/>
              <a:t>提供</a:t>
            </a:r>
            <a:endParaRPr lang="zh-CN" altLang="en-US"/>
          </a:p>
          <a:p>
            <a:pPr lvl="2"/>
            <a:r>
              <a:rPr lang="en-US" altLang="zh-CN"/>
              <a:t>api</a:t>
            </a:r>
            <a:r>
              <a:rPr lang="zh-CN" altLang="en-US"/>
              <a:t>丰富</a:t>
            </a:r>
            <a:r>
              <a:rPr lang="en-US" altLang="zh-CN"/>
              <a:t>，</a:t>
            </a:r>
            <a:r>
              <a:rPr lang="zh-CN" altLang="en-US"/>
              <a:t>文档</a:t>
            </a:r>
            <a:r>
              <a:rPr lang="zh-CN" altLang="en-US"/>
              <a:t>全面</a:t>
            </a:r>
            <a:endParaRPr lang="zh-CN" altLang="en-US"/>
          </a:p>
          <a:p>
            <a:pPr lvl="2"/>
            <a:r>
              <a:rPr lang="zh-CN" altLang="en-US"/>
              <a:t>是现在市面上最热的</a:t>
            </a:r>
            <a:r>
              <a:rPr lang="en-US" altLang="zh-CN"/>
              <a:t>yolo</a:t>
            </a:r>
            <a:r>
              <a:rPr lang="zh-CN" altLang="en-US"/>
              <a:t>公认</a:t>
            </a:r>
            <a:r>
              <a:rPr lang="zh-CN" altLang="en-US"/>
              <a:t>开源</a:t>
            </a:r>
            <a:endParaRPr lang="zh-CN" altLang="en-US"/>
          </a:p>
          <a:p>
            <a:pPr lvl="2"/>
            <a:r>
              <a:rPr lang="zh-CN" altLang="en-US"/>
              <a:t>官方支持</a:t>
            </a:r>
            <a:r>
              <a:rPr lang="en-US" altLang="zh-CN"/>
              <a:t>docker</a:t>
            </a:r>
            <a:r>
              <a:rPr lang="zh-CN" altLang="en-US"/>
              <a:t>部署</a:t>
            </a:r>
            <a:r>
              <a:rPr lang="en-US" altLang="zh-CN"/>
              <a:t>、</a:t>
            </a:r>
            <a:r>
              <a:rPr lang="zh-CN" altLang="en-US"/>
              <a:t>支持</a:t>
            </a:r>
            <a:r>
              <a:rPr lang="en-US" altLang="zh-CN"/>
              <a:t>tensorboard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9258" y="2239192"/>
            <a:ext cx="5347335" cy="3710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07" y="3609330"/>
            <a:ext cx="3935730" cy="29343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YOLO11 </a:t>
            </a:r>
            <a:r>
              <a:rPr lang="zh-CN" altLang="en-US"/>
              <a:t>在相似问题中的</a:t>
            </a:r>
            <a:r>
              <a:rPr lang="zh-CN" altLang="en-US"/>
              <a:t>运用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30" y="1490345"/>
            <a:ext cx="5843270" cy="4759325"/>
          </a:xfrm>
        </p:spPr>
        <p:txBody>
          <a:bodyPr/>
          <a:p>
            <a:r>
              <a:rPr lang="zh-CN" altLang="en-US"/>
              <a:t>经过资料</a:t>
            </a:r>
            <a:r>
              <a:rPr lang="zh-CN" altLang="en-US"/>
              <a:t>查阅</a:t>
            </a:r>
            <a:endParaRPr lang="zh-CN" altLang="en-US"/>
          </a:p>
          <a:p>
            <a:pPr lvl="1"/>
            <a:r>
              <a:rPr lang="zh-CN" altLang="en-US"/>
              <a:t>我们在浏览器上发现了多条“</a:t>
            </a:r>
            <a:r>
              <a:rPr lang="en-US" altLang="zh-CN"/>
              <a:t>yolo</a:t>
            </a:r>
            <a:r>
              <a:rPr lang="zh-CN" altLang="en-US"/>
              <a:t>”“小目标检测”相关的</a:t>
            </a:r>
            <a:r>
              <a:rPr lang="zh-CN" altLang="en-US"/>
              <a:t>词条</a:t>
            </a:r>
            <a:endParaRPr lang="zh-CN" altLang="en-US"/>
          </a:p>
          <a:p>
            <a:pPr lvl="2"/>
            <a:r>
              <a:rPr lang="zh-CN" altLang="en-US"/>
              <a:t>这说明该题目并不是罕见的</a:t>
            </a:r>
            <a:r>
              <a:rPr lang="zh-CN" altLang="en-US"/>
              <a:t>操作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我们还找到了数篇基于</a:t>
            </a:r>
            <a:r>
              <a:rPr lang="en-US" altLang="zh-CN"/>
              <a:t>yolo</a:t>
            </a:r>
            <a:r>
              <a:rPr lang="zh-CN" altLang="en-US"/>
              <a:t>的</a:t>
            </a:r>
            <a:r>
              <a:rPr lang="en-US" altLang="zh-CN"/>
              <a:t>anti uav</a:t>
            </a:r>
            <a:r>
              <a:rPr lang="zh-CN" altLang="en-US"/>
              <a:t>相关</a:t>
            </a:r>
            <a:r>
              <a:rPr lang="zh-CN" altLang="en-US"/>
              <a:t>论文</a:t>
            </a:r>
            <a:endParaRPr lang="zh-CN" altLang="en-US"/>
          </a:p>
          <a:p>
            <a:pPr lvl="2"/>
            <a:r>
              <a:rPr lang="zh-CN" altLang="en-US"/>
              <a:t>在这些文章中虽然提到了自己的新算法对比</a:t>
            </a:r>
            <a:r>
              <a:rPr lang="en-US" altLang="zh-CN"/>
              <a:t>yolo</a:t>
            </a:r>
            <a:r>
              <a:rPr lang="zh-CN" altLang="en-US"/>
              <a:t>有着</a:t>
            </a:r>
            <a:r>
              <a:rPr lang="zh-CN" altLang="en-US"/>
              <a:t>优势</a:t>
            </a:r>
            <a:endParaRPr lang="zh-CN" altLang="en-US"/>
          </a:p>
          <a:p>
            <a:pPr lvl="2"/>
            <a:r>
              <a:rPr lang="zh-CN" altLang="en-US"/>
              <a:t>但同时也可观察到</a:t>
            </a:r>
            <a:r>
              <a:rPr lang="en-US" altLang="zh-CN"/>
              <a:t>yolo</a:t>
            </a:r>
            <a:r>
              <a:rPr lang="zh-CN" altLang="en-US"/>
              <a:t>本身其实是适应该题目</a:t>
            </a:r>
            <a:r>
              <a:rPr lang="zh-CN" altLang="en-US"/>
              <a:t>的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0850" y="3745230"/>
            <a:ext cx="4121150" cy="3105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790" y="0"/>
            <a:ext cx="3585210" cy="3263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" y="5067300"/>
            <a:ext cx="4761865" cy="1699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597" y="4952666"/>
            <a:ext cx="5403850" cy="19284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3649130],&quot;65&quot;:[20205081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PLACING_PICTURE_USER_VIEWPORT" val="{&quot;height&quot;:7742,&quot;width&quot;:9625}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resource_record_key" val="{&quot;10&quot;:[3649130],&quot;65&quot;:[20205081]}"/>
  <p:tag name="COMMONDATA" val="eyJoZGlkIjoiMDRlZWJhOGY1ZjJlY2Y1Zjc4Mzk5MmMxMzIzOGU3YTk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2845</Words>
  <Application>WPS 演示</Application>
  <PresentationFormat>宽屏</PresentationFormat>
  <Paragraphs>175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Cambria Math</vt:lpstr>
      <vt:lpstr>苹方-简</vt:lpstr>
      <vt:lpstr>Segoe Print</vt:lpstr>
      <vt:lpstr>微软雅黑</vt:lpstr>
      <vt:lpstr>Arial Unicode MS</vt:lpstr>
      <vt:lpstr>WPS</vt:lpstr>
      <vt:lpstr>AntiUAV</vt:lpstr>
      <vt:lpstr>目录</vt:lpstr>
      <vt:lpstr>Part1 研究背景与动机</vt:lpstr>
      <vt:lpstr>Motivation</vt:lpstr>
      <vt:lpstr>Anti-UAV</vt:lpstr>
      <vt:lpstr>评估指标</vt:lpstr>
      <vt:lpstr>Part2 算法选型与部署</vt:lpstr>
      <vt:lpstr>关于算法</vt:lpstr>
      <vt:lpstr>YOLO11 在相似问题中的运用</vt:lpstr>
      <vt:lpstr>yolov11 算法概括</vt:lpstr>
      <vt:lpstr>C3K2 模块</vt:lpstr>
      <vt:lpstr>C2PSA模块</vt:lpstr>
      <vt:lpstr>DWConv</vt:lpstr>
      <vt:lpstr>关于数据集</vt:lpstr>
      <vt:lpstr>数据集整理</vt:lpstr>
      <vt:lpstr>开始部署</vt:lpstr>
      <vt:lpstr>超参数的参考和调整</vt:lpstr>
      <vt:lpstr>电表倒转...</vt:lpstr>
      <vt:lpstr>Part3 成果演示和分析</vt:lpstr>
      <vt:lpstr>不得不承认，这并不是最好的版本</vt:lpstr>
      <vt:lpstr>分析结果</vt:lpstr>
      <vt:lpstr>视频效果演示</vt:lpstr>
      <vt:lpstr>推理脚本</vt:lpstr>
      <vt:lpstr>Motivation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AntiUAV</dc:title>
  <dc:creator>montana</dc:creator>
  <cp:lastModifiedBy>YCR</cp:lastModifiedBy>
  <cp:revision>6</cp:revision>
  <dcterms:created xsi:type="dcterms:W3CDTF">2025-06-09T01:02:00Z</dcterms:created>
  <dcterms:modified xsi:type="dcterms:W3CDTF">2025-06-28T08:05:55Z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269086D8C3E40CDBA21945687BA9D888_41</vt:lpwstr>
  </property>
</Properties>
</file>